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ial Bold" charset="1" panose="020B0802020202020204"/>
      <p:regular r:id="rId37"/>
    </p:embeddedFont>
    <p:embeddedFont>
      <p:font typeface="Arial" charset="1" panose="020B0502020202020204"/>
      <p:regular r:id="rId39"/>
    </p:embeddedFont>
    <p:embeddedFont>
      <p:font typeface="Helvetica World" charset="1" panose="020B0500040000020004"/>
      <p:regular r:id="rId40"/>
    </p:embeddedFont>
    <p:embeddedFont>
      <p:font typeface="Roboto" charset="1" panose="020000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3.xml" Type="http://schemas.openxmlformats.org/officeDocument/2006/relationships/notesSlide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44" Target="notesSlides/notesSlide6.xml" Type="http://schemas.openxmlformats.org/officeDocument/2006/relationships/notesSlide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2.xml" Type="http://schemas.openxmlformats.org/officeDocument/2006/relationships/notesSlide"/><Relationship Id="rId51" Target="notesSlides/notesSlide13.xml" Type="http://schemas.openxmlformats.org/officeDocument/2006/relationships/notesSlide"/><Relationship Id="rId52" Target="notesSlides/notesSlide14.xml" Type="http://schemas.openxmlformats.org/officeDocument/2006/relationships/notesSlide"/><Relationship Id="rId53" Target="notesSlides/notesSlide15.xml" Type="http://schemas.openxmlformats.org/officeDocument/2006/relationships/notesSlide"/><Relationship Id="rId54" Target="notesSlides/notesSlide16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notesSlides/notesSlide23.xml" Type="http://schemas.openxmlformats.org/officeDocument/2006/relationships/notesSlide"/><Relationship Id="rId63" Target="notesSlides/notesSlide24.xml" Type="http://schemas.openxmlformats.org/officeDocument/2006/relationships/notesSlide"/><Relationship Id="rId64" Target="notesSlides/notesSlide25.xml" Type="http://schemas.openxmlformats.org/officeDocument/2006/relationships/notesSlide"/><Relationship Id="rId65" Target="notesSlides/notesSlide26.xml" Type="http://schemas.openxmlformats.org/officeDocument/2006/relationships/notesSlide"/><Relationship Id="rId66" Target="notesSlides/notesSlide27.xml" Type="http://schemas.openxmlformats.org/officeDocument/2006/relationships/notesSlide"/><Relationship Id="rId67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5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5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5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5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5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5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5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5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4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https://opensource-demo.orangehrmlive.com/web/index.php/auth/login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picture containing computer  Description automatically generated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51008" y="2852808"/>
            <a:ext cx="8185950" cy="2909250"/>
            <a:chOff x="0" y="0"/>
            <a:chExt cx="10914600" cy="3879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14600" cy="3879000"/>
            </a:xfrm>
            <a:custGeom>
              <a:avLst/>
              <a:gdLst/>
              <a:ahLst/>
              <a:cxnLst/>
              <a:rect r="r" b="b" t="t" l="l"/>
              <a:pathLst>
                <a:path h="3879000" w="10914600">
                  <a:moveTo>
                    <a:pt x="0" y="0"/>
                  </a:moveTo>
                  <a:lnTo>
                    <a:pt x="10914600" y="0"/>
                  </a:lnTo>
                  <a:lnTo>
                    <a:pt x="10914600" y="3879000"/>
                  </a:lnTo>
                  <a:lnTo>
                    <a:pt x="0" y="387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80975"/>
              <a:ext cx="10914600" cy="40599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Capstone</a:t>
              </a:r>
            </a:p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Project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3602074" cy="1353340"/>
          </a:xfrm>
          <a:custGeom>
            <a:avLst/>
            <a:gdLst/>
            <a:ahLst/>
            <a:cxnLst/>
            <a:rect r="r" b="b" t="t" l="l"/>
            <a:pathLst>
              <a:path h="1353340" w="3602074">
                <a:moveTo>
                  <a:pt x="0" y="0"/>
                </a:moveTo>
                <a:lnTo>
                  <a:pt x="3602074" y="0"/>
                </a:lnTo>
                <a:lnTo>
                  <a:pt x="3602074" y="1353340"/>
                </a:lnTo>
                <a:lnTo>
                  <a:pt x="0" y="13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75" y="1308000"/>
            <a:ext cx="17837550" cy="600300"/>
            <a:chOff x="0" y="0"/>
            <a:chExt cx="23783400" cy="80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800400"/>
            </a:xfrm>
            <a:custGeom>
              <a:avLst/>
              <a:gdLst/>
              <a:ahLst/>
              <a:cxnLst/>
              <a:rect r="r" b="b" t="t" l="l"/>
              <a:pathLst>
                <a:path h="800400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800400"/>
                  </a:lnTo>
                  <a:lnTo>
                    <a:pt x="0" y="8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867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API Automation – Postman + Newman (CLI)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99838" y="2185275"/>
            <a:ext cx="6654624" cy="3072892"/>
            <a:chOff x="0" y="0"/>
            <a:chExt cx="19694033" cy="9094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94034" cy="9094073"/>
            </a:xfrm>
            <a:custGeom>
              <a:avLst/>
              <a:gdLst/>
              <a:ahLst/>
              <a:cxnLst/>
              <a:rect r="r" b="b" t="t" l="l"/>
              <a:pathLst>
                <a:path h="9094073" w="19694034">
                  <a:moveTo>
                    <a:pt x="0" y="0"/>
                  </a:moveTo>
                  <a:lnTo>
                    <a:pt x="19694034" y="0"/>
                  </a:lnTo>
                  <a:lnTo>
                    <a:pt x="19694034" y="9094073"/>
                  </a:lnTo>
                  <a:lnTo>
                    <a:pt x="0" y="9094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9694033" cy="9198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b="true" sz="2799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Tech Stack:</a:t>
              </a: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604516" indent="-302258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Postman </a:t>
              </a:r>
            </a:p>
            <a:p>
              <a:pPr algn="l" marL="604516" indent="-302258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Newman CLI </a:t>
              </a:r>
            </a:p>
            <a:p>
              <a:pPr algn="l">
                <a:lnSpc>
                  <a:spcPts val="2897"/>
                </a:lnSpc>
              </a:pPr>
            </a:p>
            <a:p>
              <a:pPr algn="l" marL="563880" indent="-281940" lvl="1">
                <a:lnSpc>
                  <a:spcPts val="2483"/>
                </a:lnSpc>
              </a:pPr>
            </a:p>
            <a:p>
              <a:pPr algn="l">
                <a:lnSpc>
                  <a:spcPts val="2483"/>
                </a:lnSpc>
              </a:pPr>
            </a:p>
            <a:p>
              <a:pPr algn="l" marL="535305" indent="-267652" lvl="1">
                <a:lnSpc>
                  <a:spcPts val="2483"/>
                </a:lnSpc>
              </a:pPr>
            </a:p>
            <a:p>
              <a:pPr algn="l" marL="535305" indent="-267652" lvl="1">
                <a:lnSpc>
                  <a:spcPts val="21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7872" y="3907142"/>
            <a:ext cx="6986590" cy="5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  <a:spcBef>
                <a:spcPct val="0"/>
              </a:spcBef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Req</a:t>
            </a: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uests Automated:</a:t>
            </a: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/users — Fetch all users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POST /user — Add a new user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/users/{{userID}} — Fetch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PATCH /users/{{userID}} — Update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DELETE /users/{{userID}} — Delete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259677" y="2340831"/>
            <a:ext cx="10850048" cy="410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Validation Checks: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HTTP Status Codes: 200, 201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Response Body Content: e.g. Sanchi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Response Time: under 2000ms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Header Assertions: Content-Type: application/json</a:t>
            </a:r>
          </a:p>
          <a:p>
            <a:pPr algn="ctr">
              <a:lnSpc>
                <a:spcPts val="324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949292" y="6774167"/>
            <a:ext cx="7908399" cy="323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COMMAND</a:t>
            </a: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LINE EXECUTION:​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RUN NEWMAN VIA CMD​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GENERATE HTML REPORT 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STORE OUTPUT AT NEWMAN FOLDER​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625244" y="2322828"/>
            <a:ext cx="10494006" cy="6496953"/>
          </a:xfrm>
          <a:custGeom>
            <a:avLst/>
            <a:gdLst/>
            <a:ahLst/>
            <a:cxnLst/>
            <a:rect r="r" b="b" t="t" l="l"/>
            <a:pathLst>
              <a:path h="6496953" w="10494006">
                <a:moveTo>
                  <a:pt x="0" y="0"/>
                </a:moveTo>
                <a:lnTo>
                  <a:pt x="10494006" y="0"/>
                </a:lnTo>
                <a:lnTo>
                  <a:pt x="10494006" y="6496953"/>
                </a:lnTo>
                <a:lnTo>
                  <a:pt x="0" y="649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59" r="0" b="-725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631" y="4489740"/>
            <a:ext cx="6947661" cy="4924155"/>
          </a:xfrm>
          <a:custGeom>
            <a:avLst/>
            <a:gdLst/>
            <a:ahLst/>
            <a:cxnLst/>
            <a:rect r="r" b="b" t="t" l="l"/>
            <a:pathLst>
              <a:path h="4924155" w="6947661">
                <a:moveTo>
                  <a:pt x="0" y="0"/>
                </a:moveTo>
                <a:lnTo>
                  <a:pt x="6947661" y="0"/>
                </a:lnTo>
                <a:lnTo>
                  <a:pt x="6947661" y="4924155"/>
                </a:lnTo>
                <a:lnTo>
                  <a:pt x="0" y="4924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8631" y="2645569"/>
            <a:ext cx="23855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378994"/>
            <a:ext cx="6281133" cy="6426494"/>
          </a:xfrm>
          <a:custGeom>
            <a:avLst/>
            <a:gdLst/>
            <a:ahLst/>
            <a:cxnLst/>
            <a:rect r="r" b="b" t="t" l="l"/>
            <a:pathLst>
              <a:path h="6426494" w="6281133">
                <a:moveTo>
                  <a:pt x="0" y="0"/>
                </a:moveTo>
                <a:lnTo>
                  <a:pt x="6281133" y="0"/>
                </a:lnTo>
                <a:lnTo>
                  <a:pt x="6281133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39822" y="2421224"/>
            <a:ext cx="10163519" cy="6414499"/>
          </a:xfrm>
          <a:custGeom>
            <a:avLst/>
            <a:gdLst/>
            <a:ahLst/>
            <a:cxnLst/>
            <a:rect r="r" b="b" t="t" l="l"/>
            <a:pathLst>
              <a:path h="6414499" w="10163519">
                <a:moveTo>
                  <a:pt x="0" y="0"/>
                </a:moveTo>
                <a:lnTo>
                  <a:pt x="10163519" y="0"/>
                </a:lnTo>
                <a:lnTo>
                  <a:pt x="10163519" y="6414499"/>
                </a:lnTo>
                <a:lnTo>
                  <a:pt x="0" y="6414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48" r="0" b="-30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8631" y="2750344"/>
            <a:ext cx="274568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POST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378994"/>
            <a:ext cx="6551553" cy="6508448"/>
          </a:xfrm>
          <a:custGeom>
            <a:avLst/>
            <a:gdLst/>
            <a:ahLst/>
            <a:cxnLst/>
            <a:rect r="r" b="b" t="t" l="l"/>
            <a:pathLst>
              <a:path h="6508448" w="6551553">
                <a:moveTo>
                  <a:pt x="0" y="0"/>
                </a:moveTo>
                <a:lnTo>
                  <a:pt x="6551553" y="0"/>
                </a:lnTo>
                <a:lnTo>
                  <a:pt x="6551553" y="6508448"/>
                </a:lnTo>
                <a:lnTo>
                  <a:pt x="0" y="6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86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1452" y="2421224"/>
            <a:ext cx="9962515" cy="6500245"/>
          </a:xfrm>
          <a:custGeom>
            <a:avLst/>
            <a:gdLst/>
            <a:ahLst/>
            <a:cxnLst/>
            <a:rect r="r" b="b" t="t" l="l"/>
            <a:pathLst>
              <a:path h="6500245" w="9962515">
                <a:moveTo>
                  <a:pt x="0" y="0"/>
                </a:moveTo>
                <a:lnTo>
                  <a:pt x="9962515" y="0"/>
                </a:lnTo>
                <a:lnTo>
                  <a:pt x="9962515" y="6500245"/>
                </a:lnTo>
                <a:lnTo>
                  <a:pt x="0" y="650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98" r="0" b="-329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78631" y="2750344"/>
            <a:ext cx="292586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PATCH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573702"/>
            <a:ext cx="6404243" cy="6244300"/>
          </a:xfrm>
          <a:custGeom>
            <a:avLst/>
            <a:gdLst/>
            <a:ahLst/>
            <a:cxnLst/>
            <a:rect r="r" b="b" t="t" l="l"/>
            <a:pathLst>
              <a:path h="6244300" w="6404243">
                <a:moveTo>
                  <a:pt x="0" y="0"/>
                </a:moveTo>
                <a:lnTo>
                  <a:pt x="6404243" y="0"/>
                </a:lnTo>
                <a:lnTo>
                  <a:pt x="6404243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32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5589" y="2421224"/>
            <a:ext cx="10216499" cy="6295928"/>
          </a:xfrm>
          <a:custGeom>
            <a:avLst/>
            <a:gdLst/>
            <a:ahLst/>
            <a:cxnLst/>
            <a:rect r="r" b="b" t="t" l="l"/>
            <a:pathLst>
              <a:path h="6295928" w="10216499">
                <a:moveTo>
                  <a:pt x="0" y="0"/>
                </a:moveTo>
                <a:lnTo>
                  <a:pt x="10216498" y="0"/>
                </a:lnTo>
                <a:lnTo>
                  <a:pt x="10216498" y="6295928"/>
                </a:lnTo>
                <a:lnTo>
                  <a:pt x="0" y="629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2318" y="2750344"/>
            <a:ext cx="32112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DELETE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7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75" y="1308000"/>
            <a:ext cx="17872650" cy="831825"/>
            <a:chOff x="0" y="0"/>
            <a:chExt cx="23830200" cy="110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109100"/>
            </a:xfrm>
            <a:custGeom>
              <a:avLst/>
              <a:gdLst/>
              <a:ahLst/>
              <a:cxnLst/>
              <a:rect r="r" b="b" t="t" l="l"/>
              <a:pathLst>
                <a:path h="11091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109100"/>
                  </a:lnTo>
                  <a:lnTo>
                    <a:pt x="0" y="110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830200" cy="117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EXECUTIN</a:t>
              </a: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 THE EXPORTED COLLECTION IN CMD FROM POSTMAN USING NEWMAN ​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166858"/>
            <a:ext cx="12165146" cy="6422790"/>
          </a:xfrm>
          <a:custGeom>
            <a:avLst/>
            <a:gdLst/>
            <a:ahLst/>
            <a:cxnLst/>
            <a:rect r="r" b="b" t="t" l="l"/>
            <a:pathLst>
              <a:path h="6422790" w="12165146">
                <a:moveTo>
                  <a:pt x="0" y="0"/>
                </a:moveTo>
                <a:lnTo>
                  <a:pt x="12165146" y="0"/>
                </a:lnTo>
                <a:lnTo>
                  <a:pt x="12165146" y="6422790"/>
                </a:lnTo>
                <a:lnTo>
                  <a:pt x="0" y="6422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0335" y="3216058"/>
            <a:ext cx="11514460" cy="6042242"/>
          </a:xfrm>
          <a:custGeom>
            <a:avLst/>
            <a:gdLst/>
            <a:ahLst/>
            <a:cxnLst/>
            <a:rect r="r" b="b" t="t" l="l"/>
            <a:pathLst>
              <a:path h="6042242" w="11514460">
                <a:moveTo>
                  <a:pt x="0" y="0"/>
                </a:moveTo>
                <a:lnTo>
                  <a:pt x="11514460" y="0"/>
                </a:lnTo>
                <a:lnTo>
                  <a:pt x="11514460" y="6042242"/>
                </a:lnTo>
                <a:lnTo>
                  <a:pt x="0" y="6042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2175" y="9403167"/>
            <a:ext cx="13065390" cy="666854"/>
          </a:xfrm>
          <a:custGeom>
            <a:avLst/>
            <a:gdLst/>
            <a:ahLst/>
            <a:cxnLst/>
            <a:rect r="r" b="b" t="t" l="l"/>
            <a:pathLst>
              <a:path h="666854" w="13065390">
                <a:moveTo>
                  <a:pt x="0" y="0"/>
                </a:moveTo>
                <a:lnTo>
                  <a:pt x="13065390" y="0"/>
                </a:lnTo>
                <a:lnTo>
                  <a:pt x="13065390" y="666853"/>
                </a:lnTo>
                <a:lnTo>
                  <a:pt x="0" y="666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2175" y="8734425"/>
            <a:ext cx="313223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newman exe cmd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2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Performance Testing – Apache JMeter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69550" y="2185275"/>
            <a:ext cx="14854950" cy="7915950"/>
            <a:chOff x="0" y="0"/>
            <a:chExt cx="19806600" cy="10554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806600" cy="10554600"/>
            </a:xfrm>
            <a:custGeom>
              <a:avLst/>
              <a:gdLst/>
              <a:ahLst/>
              <a:cxnLst/>
              <a:rect r="r" b="b" t="t" l="l"/>
              <a:pathLst>
                <a:path h="10554600" w="19806600">
                  <a:moveTo>
                    <a:pt x="0" y="0"/>
                  </a:moveTo>
                  <a:lnTo>
                    <a:pt x="19806600" y="0"/>
                  </a:lnTo>
                  <a:lnTo>
                    <a:pt x="19806600" y="10554600"/>
                  </a:lnTo>
                  <a:lnTo>
                    <a:pt x="0" y="1055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9806600" cy="10630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Tool: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Apache JMeter (.jmx scripts)</a:t>
              </a:r>
            </a:p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Purpose: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Load &amp; performance testing for APIs and web applications</a:t>
              </a:r>
            </a:p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Scenario Configuration:</a:t>
              </a: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Users: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10 virtual users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Ramp-up Time: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 second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Delay Between Requests: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10 seconds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Duration: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120 seconds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CLI Execution &amp; Report Generation:</a:t>
              </a:r>
            </a:p>
            <a:p>
              <a:pPr algn="l" marL="589598" indent="-294799" lvl="1">
                <a:lnSpc>
                  <a:spcPts val="2520"/>
                </a:lnSpc>
              </a:pPr>
              <a:r>
                <a:rPr lang="en-US" sz="2100">
                  <a:solidFill>
                    <a:srgbClr val="FEFEFE"/>
                  </a:solidFill>
                  <a:latin typeface="Roboto"/>
                  <a:ea typeface="Roboto"/>
                  <a:cs typeface="Roboto"/>
                  <a:sym typeface="Roboto"/>
                </a:rPr>
                <a:t>jmeter.bat -n -t "path/to/test.jmx" -l "path/to/results.log" -e -o "path/to/HTMLReport"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Headless test execution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Generates detailed </a:t>
              </a: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HTML reports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for analysis</a:t>
              </a:r>
            </a:p>
            <a:p>
              <a:pPr algn="l" marL="589598" indent="-294799" lvl="1">
                <a:lnSpc>
                  <a:spcPts val="25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16553" y="8734425"/>
            <a:ext cx="422356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 used: https://reqres.in/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7071" y="8562975"/>
            <a:ext cx="758785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 b="true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WEB URL used:</a:t>
            </a:r>
          </a:p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b="true" sz="33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opensource-demo.orangehrmlive.com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Responses of the API of the JMeter with Result Table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064544"/>
            <a:ext cx="16139196" cy="7739987"/>
          </a:xfrm>
          <a:custGeom>
            <a:avLst/>
            <a:gdLst/>
            <a:ahLst/>
            <a:cxnLst/>
            <a:rect r="r" b="b" t="t" l="l"/>
            <a:pathLst>
              <a:path h="7739987" w="16139196">
                <a:moveTo>
                  <a:pt x="0" y="0"/>
                </a:moveTo>
                <a:lnTo>
                  <a:pt x="16139197" y="0"/>
                </a:lnTo>
                <a:lnTo>
                  <a:pt x="16139197" y="7739986"/>
                </a:lnTo>
                <a:lnTo>
                  <a:pt x="0" y="7739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922" r="-2555" b="-17922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6" id="6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8631" y="2064544"/>
            <a:ext cx="16780669" cy="7962947"/>
          </a:xfrm>
          <a:custGeom>
            <a:avLst/>
            <a:gdLst/>
            <a:ahLst/>
            <a:cxnLst/>
            <a:rect r="r" b="b" t="t" l="l"/>
            <a:pathLst>
              <a:path h="7962947" w="16780669">
                <a:moveTo>
                  <a:pt x="0" y="0"/>
                </a:moveTo>
                <a:lnTo>
                  <a:pt x="16780669" y="0"/>
                </a:lnTo>
                <a:lnTo>
                  <a:pt x="16780669" y="7962947"/>
                </a:lnTo>
                <a:lnTo>
                  <a:pt x="0" y="796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0" t="-11370" r="0" b="-113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046" y="1286664"/>
            <a:ext cx="66510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Thread Group Configuration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1204722"/>
            <a:chOff x="0" y="0"/>
            <a:chExt cx="23830200" cy="1606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606296"/>
            </a:xfrm>
            <a:custGeom>
              <a:avLst/>
              <a:gdLst/>
              <a:ahLst/>
              <a:cxnLst/>
              <a:rect r="r" b="b" t="t" l="l"/>
              <a:pathLst>
                <a:path h="1606296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606296"/>
                  </a:lnTo>
                  <a:lnTo>
                    <a:pt x="0" y="160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6824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Summary report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512722"/>
            <a:ext cx="10778394" cy="3695671"/>
          </a:xfrm>
          <a:custGeom>
            <a:avLst/>
            <a:gdLst/>
            <a:ahLst/>
            <a:cxnLst/>
            <a:rect r="r" b="b" t="t" l="l"/>
            <a:pathLst>
              <a:path h="3695671" w="10778394">
                <a:moveTo>
                  <a:pt x="0" y="0"/>
                </a:moveTo>
                <a:lnTo>
                  <a:pt x="10778394" y="0"/>
                </a:lnTo>
                <a:lnTo>
                  <a:pt x="10778394" y="3695671"/>
                </a:lnTo>
                <a:lnTo>
                  <a:pt x="0" y="3695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6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22528" y="2512722"/>
            <a:ext cx="7769147" cy="6534459"/>
          </a:xfrm>
          <a:custGeom>
            <a:avLst/>
            <a:gdLst/>
            <a:ahLst/>
            <a:cxnLst/>
            <a:rect r="r" b="b" t="t" l="l"/>
            <a:pathLst>
              <a:path h="6534459" w="7769147">
                <a:moveTo>
                  <a:pt x="0" y="0"/>
                </a:moveTo>
                <a:lnTo>
                  <a:pt x="7769147" y="0"/>
                </a:lnTo>
                <a:lnTo>
                  <a:pt x="7769147" y="6534459"/>
                </a:lnTo>
                <a:lnTo>
                  <a:pt x="0" y="653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522528" y="1678781"/>
            <a:ext cx="24378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Result Tree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271520"/>
            <a:ext cx="7320896" cy="692497"/>
            <a:chOff x="0" y="0"/>
            <a:chExt cx="9761194" cy="923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61194" cy="923330"/>
            </a:xfrm>
            <a:custGeom>
              <a:avLst/>
              <a:gdLst/>
              <a:ahLst/>
              <a:cxnLst/>
              <a:rect r="r" b="b" t="t" l="l"/>
              <a:pathLst>
                <a:path h="923330" w="9761194">
                  <a:moveTo>
                    <a:pt x="0" y="0"/>
                  </a:moveTo>
                  <a:lnTo>
                    <a:pt x="9761194" y="0"/>
                  </a:lnTo>
                  <a:lnTo>
                    <a:pt x="976119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761194" cy="999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Personal BACKGROUND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410020"/>
            <a:ext cx="11798538" cy="553998"/>
            <a:chOff x="0" y="0"/>
            <a:chExt cx="15731384" cy="73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31384" cy="738664"/>
            </a:xfrm>
            <a:custGeom>
              <a:avLst/>
              <a:gdLst/>
              <a:ahLst/>
              <a:cxnLst/>
              <a:rect r="r" b="b" t="t" l="l"/>
              <a:pathLst>
                <a:path h="738664" w="15731384">
                  <a:moveTo>
                    <a:pt x="0" y="0"/>
                  </a:moveTo>
                  <a:lnTo>
                    <a:pt x="15731384" y="0"/>
                  </a:lnTo>
                  <a:lnTo>
                    <a:pt x="1573138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731384" cy="7958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9893" y="2486031"/>
            <a:ext cx="9110700" cy="716207"/>
            <a:chOff x="0" y="0"/>
            <a:chExt cx="12147600" cy="9549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47600" cy="954942"/>
            </a:xfrm>
            <a:custGeom>
              <a:avLst/>
              <a:gdLst/>
              <a:ahLst/>
              <a:cxnLst/>
              <a:rect r="r" b="b" t="t" l="l"/>
              <a:pathLst>
                <a:path h="954942" w="12147600">
                  <a:moveTo>
                    <a:pt x="0" y="0"/>
                  </a:moveTo>
                  <a:lnTo>
                    <a:pt x="12147600" y="0"/>
                  </a:lnTo>
                  <a:lnTo>
                    <a:pt x="12147600" y="954942"/>
                  </a:lnTo>
                  <a:lnTo>
                    <a:pt x="0" y="95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147600" cy="10120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Name : Rajat Lad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9893" y="3496875"/>
            <a:ext cx="9703350" cy="969750"/>
            <a:chOff x="0" y="0"/>
            <a:chExt cx="12937800" cy="1293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37800" cy="1293000"/>
            </a:xfrm>
            <a:custGeom>
              <a:avLst/>
              <a:gdLst/>
              <a:ahLst/>
              <a:cxnLst/>
              <a:rect r="r" b="b" t="t" l="l"/>
              <a:pathLst>
                <a:path h="1293000" w="12937800">
                  <a:moveTo>
                    <a:pt x="0" y="0"/>
                  </a:moveTo>
                  <a:lnTo>
                    <a:pt x="12937800" y="0"/>
                  </a:lnTo>
                  <a:lnTo>
                    <a:pt x="12937800" y="1293000"/>
                  </a:lnTo>
                  <a:lnTo>
                    <a:pt x="0" y="12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937800" cy="135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Past Experience :</a:t>
              </a:r>
              <a:r>
                <a:rPr lang="en-US" sz="270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 Experience in previous Trainings with         Angular and JAVA Spring Boot.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363" y="4866525"/>
            <a:ext cx="9703350" cy="716207"/>
            <a:chOff x="0" y="0"/>
            <a:chExt cx="12937800" cy="9549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37800" cy="954942"/>
            </a:xfrm>
            <a:custGeom>
              <a:avLst/>
              <a:gdLst/>
              <a:ahLst/>
              <a:cxnLst/>
              <a:rect r="r" b="b" t="t" l="l"/>
              <a:pathLst>
                <a:path h="954942" w="12937800">
                  <a:moveTo>
                    <a:pt x="0" y="0"/>
                  </a:moveTo>
                  <a:lnTo>
                    <a:pt x="12937800" y="0"/>
                  </a:lnTo>
                  <a:lnTo>
                    <a:pt x="12937800" y="954942"/>
                  </a:lnTo>
                  <a:lnTo>
                    <a:pt x="0" y="95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937800" cy="10120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Qualification : </a:t>
              </a:r>
              <a:r>
                <a:rPr lang="en-US" sz="270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Bachelor of Engineering in ECE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361810" y="9630548"/>
            <a:ext cx="3365829" cy="562934"/>
          </a:xfrm>
          <a:custGeom>
            <a:avLst/>
            <a:gdLst/>
            <a:ahLst/>
            <a:cxnLst/>
            <a:rect r="r" b="b" t="t" l="l"/>
            <a:pathLst>
              <a:path h="562934" w="3365829">
                <a:moveTo>
                  <a:pt x="0" y="0"/>
                </a:moveTo>
                <a:lnTo>
                  <a:pt x="3365829" y="0"/>
                </a:lnTo>
                <a:lnTo>
                  <a:pt x="3365829" y="562933"/>
                </a:lnTo>
                <a:lnTo>
                  <a:pt x="0" y="56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7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426514" y="9682356"/>
            <a:ext cx="2946977" cy="461666"/>
            <a:chOff x="0" y="0"/>
            <a:chExt cx="3929303" cy="6155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29303" cy="615555"/>
            </a:xfrm>
            <a:custGeom>
              <a:avLst/>
              <a:gdLst/>
              <a:ahLst/>
              <a:cxnLst/>
              <a:rect r="r" b="b" t="t" l="l"/>
              <a:pathLst>
                <a:path h="615555" w="3929303">
                  <a:moveTo>
                    <a:pt x="0" y="0"/>
                  </a:moveTo>
                  <a:lnTo>
                    <a:pt x="3929303" y="0"/>
                  </a:lnTo>
                  <a:lnTo>
                    <a:pt x="3929303" y="615555"/>
                  </a:lnTo>
                  <a:lnTo>
                    <a:pt x="0" y="615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929303" cy="6250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15102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www.collaberadigital.com</a:t>
              </a:r>
            </a:p>
          </p:txBody>
        </p:sp>
      </p:grpSp>
      <p:sp>
        <p:nvSpPr>
          <p:cNvPr name="Freeform 21" id="21" descr="A shadow of a person holding a piece of paper  Description automatically generated with medium confidence"/>
          <p:cNvSpPr/>
          <p:nvPr/>
        </p:nvSpPr>
        <p:spPr>
          <a:xfrm flipH="false" flipV="false" rot="0">
            <a:off x="11335144" y="0"/>
            <a:ext cx="6952856" cy="10287000"/>
          </a:xfrm>
          <a:custGeom>
            <a:avLst/>
            <a:gdLst/>
            <a:ahLst/>
            <a:cxnLst/>
            <a:rect r="r" b="b" t="t" l="l"/>
            <a:pathLst>
              <a:path h="10287000" w="6952856">
                <a:moveTo>
                  <a:pt x="0" y="0"/>
                </a:moveTo>
                <a:lnTo>
                  <a:pt x="6952856" y="0"/>
                </a:lnTo>
                <a:lnTo>
                  <a:pt x="69528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252" t="0" r="-39252" b="-10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685934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101381" y="-1405852"/>
            <a:ext cx="789400" cy="789400"/>
            <a:chOff x="0" y="0"/>
            <a:chExt cx="1052534" cy="10525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027176" cy="1027176"/>
            </a:xfrm>
            <a:custGeom>
              <a:avLst/>
              <a:gdLst/>
              <a:ahLst/>
              <a:cxnLst/>
              <a:rect r="r" b="b" t="t" l="l"/>
              <a:pathLst>
                <a:path h="1027176" w="1027176">
                  <a:moveTo>
                    <a:pt x="0" y="0"/>
                  </a:moveTo>
                  <a:lnTo>
                    <a:pt x="1027176" y="0"/>
                  </a:lnTo>
                  <a:lnTo>
                    <a:pt x="1027176" y="1027176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71758A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2576" cy="1052576"/>
            </a:xfrm>
            <a:custGeom>
              <a:avLst/>
              <a:gdLst/>
              <a:ahLst/>
              <a:cxnLst/>
              <a:rect r="r" b="b" t="t" l="l"/>
              <a:pathLst>
                <a:path h="1052576" w="1052576">
                  <a:moveTo>
                    <a:pt x="12700" y="0"/>
                  </a:moveTo>
                  <a:lnTo>
                    <a:pt x="1039876" y="0"/>
                  </a:lnTo>
                  <a:cubicBezTo>
                    <a:pt x="1046861" y="0"/>
                    <a:pt x="1052576" y="5715"/>
                    <a:pt x="1052576" y="12700"/>
                  </a:cubicBezTo>
                  <a:lnTo>
                    <a:pt x="1052576" y="1039876"/>
                  </a:lnTo>
                  <a:cubicBezTo>
                    <a:pt x="1052576" y="1046861"/>
                    <a:pt x="1046861" y="1052576"/>
                    <a:pt x="1039876" y="1052576"/>
                  </a:cubicBezTo>
                  <a:lnTo>
                    <a:pt x="12700" y="1052576"/>
                  </a:lnTo>
                  <a:cubicBezTo>
                    <a:pt x="5715" y="1052576"/>
                    <a:pt x="0" y="1046861"/>
                    <a:pt x="0" y="103987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39876"/>
                  </a:lnTo>
                  <a:lnTo>
                    <a:pt x="12700" y="1039876"/>
                  </a:lnTo>
                  <a:lnTo>
                    <a:pt x="12700" y="1027176"/>
                  </a:lnTo>
                  <a:lnTo>
                    <a:pt x="1039876" y="1027176"/>
                  </a:lnTo>
                  <a:lnTo>
                    <a:pt x="1039876" y="1039876"/>
                  </a:lnTo>
                  <a:lnTo>
                    <a:pt x="1027176" y="1039876"/>
                  </a:lnTo>
                  <a:lnTo>
                    <a:pt x="1027176" y="12700"/>
                  </a:lnTo>
                  <a:lnTo>
                    <a:pt x="1039876" y="12700"/>
                  </a:lnTo>
                  <a:lnTo>
                    <a:pt x="103987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AutoShape 26" id="26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Responses of the Web APP of the JMeter with Result Table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8242" y="2271425"/>
            <a:ext cx="15898054" cy="7660789"/>
          </a:xfrm>
          <a:custGeom>
            <a:avLst/>
            <a:gdLst/>
            <a:ahLst/>
            <a:cxnLst/>
            <a:rect r="r" b="b" t="t" l="l"/>
            <a:pathLst>
              <a:path h="7660789" w="15898054">
                <a:moveTo>
                  <a:pt x="0" y="0"/>
                </a:moveTo>
                <a:lnTo>
                  <a:pt x="15898053" y="0"/>
                </a:lnTo>
                <a:lnTo>
                  <a:pt x="15898053" y="7660789"/>
                </a:lnTo>
                <a:lnTo>
                  <a:pt x="0" y="7660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1" r="0" b="-851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6" id="6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55044"/>
            <a:ext cx="15678097" cy="7213019"/>
          </a:xfrm>
          <a:custGeom>
            <a:avLst/>
            <a:gdLst/>
            <a:ahLst/>
            <a:cxnLst/>
            <a:rect r="r" b="b" t="t" l="l"/>
            <a:pathLst>
              <a:path h="7213019" w="15678097">
                <a:moveTo>
                  <a:pt x="0" y="0"/>
                </a:moveTo>
                <a:lnTo>
                  <a:pt x="15678097" y="0"/>
                </a:lnTo>
                <a:lnTo>
                  <a:pt x="15678097" y="7213019"/>
                </a:lnTo>
                <a:lnTo>
                  <a:pt x="0" y="721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5" r="0" b="-23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046" y="1286664"/>
            <a:ext cx="66510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Thread Group Configuration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1204722"/>
            <a:chOff x="0" y="0"/>
            <a:chExt cx="23830200" cy="1606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606296"/>
            </a:xfrm>
            <a:custGeom>
              <a:avLst/>
              <a:gdLst/>
              <a:ahLst/>
              <a:cxnLst/>
              <a:rect r="r" b="b" t="t" l="l"/>
              <a:pathLst>
                <a:path h="1606296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606296"/>
                  </a:lnTo>
                  <a:lnTo>
                    <a:pt x="0" y="160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6824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Summary report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521" y="2512722"/>
            <a:ext cx="11507007" cy="3619320"/>
          </a:xfrm>
          <a:custGeom>
            <a:avLst/>
            <a:gdLst/>
            <a:ahLst/>
            <a:cxnLst/>
            <a:rect r="r" b="b" t="t" l="l"/>
            <a:pathLst>
              <a:path h="3619320" w="11507007">
                <a:moveTo>
                  <a:pt x="0" y="0"/>
                </a:moveTo>
                <a:lnTo>
                  <a:pt x="11507007" y="0"/>
                </a:lnTo>
                <a:lnTo>
                  <a:pt x="11507007" y="3619320"/>
                </a:lnTo>
                <a:lnTo>
                  <a:pt x="0" y="361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2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74232" y="2512722"/>
            <a:ext cx="7070601" cy="6516616"/>
          </a:xfrm>
          <a:custGeom>
            <a:avLst/>
            <a:gdLst/>
            <a:ahLst/>
            <a:cxnLst/>
            <a:rect r="r" b="b" t="t" l="l"/>
            <a:pathLst>
              <a:path h="6516616" w="7070601">
                <a:moveTo>
                  <a:pt x="0" y="0"/>
                </a:moveTo>
                <a:lnTo>
                  <a:pt x="7070600" y="0"/>
                </a:lnTo>
                <a:lnTo>
                  <a:pt x="7070600" y="6516616"/>
                </a:lnTo>
                <a:lnTo>
                  <a:pt x="0" y="651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522528" y="1678781"/>
            <a:ext cx="243780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Result Tree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868026"/>
            <a:chOff x="0" y="0"/>
            <a:chExt cx="23830200" cy="1157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157368"/>
            </a:xfrm>
            <a:custGeom>
              <a:avLst/>
              <a:gdLst/>
              <a:ahLst/>
              <a:cxnLst/>
              <a:rect r="r" b="b" t="t" l="l"/>
              <a:pathLst>
                <a:path h="1157368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157368"/>
                  </a:lnTo>
                  <a:lnTo>
                    <a:pt x="0" y="115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2335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Results and HTML Report Generation of .jmx file using CLI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0686" y="2176026"/>
            <a:ext cx="13456320" cy="5881576"/>
          </a:xfrm>
          <a:custGeom>
            <a:avLst/>
            <a:gdLst/>
            <a:ahLst/>
            <a:cxnLst/>
            <a:rect r="r" b="b" t="t" l="l"/>
            <a:pathLst>
              <a:path h="5881576" w="13456320">
                <a:moveTo>
                  <a:pt x="0" y="0"/>
                </a:moveTo>
                <a:lnTo>
                  <a:pt x="13456321" y="0"/>
                </a:lnTo>
                <a:lnTo>
                  <a:pt x="13456321" y="5881576"/>
                </a:lnTo>
                <a:lnTo>
                  <a:pt x="0" y="588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41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82846" y="4704915"/>
            <a:ext cx="9361987" cy="5582085"/>
          </a:xfrm>
          <a:custGeom>
            <a:avLst/>
            <a:gdLst/>
            <a:ahLst/>
            <a:cxnLst/>
            <a:rect r="r" b="b" t="t" l="l"/>
            <a:pathLst>
              <a:path h="5582085" w="9361987">
                <a:moveTo>
                  <a:pt x="0" y="0"/>
                </a:moveTo>
                <a:lnTo>
                  <a:pt x="9361986" y="0"/>
                </a:lnTo>
                <a:lnTo>
                  <a:pt x="9361986" y="5582085"/>
                </a:lnTo>
                <a:lnTo>
                  <a:pt x="0" y="5582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68632" y="4628715"/>
            <a:ext cx="287674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HTML Report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72175" y="2288737"/>
            <a:ext cx="16738200" cy="692550"/>
            <a:chOff x="0" y="0"/>
            <a:chExt cx="22317600" cy="92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17601" cy="923400"/>
            </a:xfrm>
            <a:custGeom>
              <a:avLst/>
              <a:gdLst/>
              <a:ahLst/>
              <a:cxnLst/>
              <a:rect r="r" b="b" t="t" l="l"/>
              <a:pathLst>
                <a:path h="923400" w="22317601">
                  <a:moveTo>
                    <a:pt x="0" y="0"/>
                  </a:moveTo>
                  <a:lnTo>
                    <a:pt x="22317601" y="0"/>
                  </a:lnTo>
                  <a:lnTo>
                    <a:pt x="22317601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17600" cy="980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8631" y="2563200"/>
            <a:ext cx="7462350" cy="6695100"/>
            <a:chOff x="0" y="0"/>
            <a:chExt cx="9949800" cy="892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49800" cy="8926800"/>
            </a:xfrm>
            <a:custGeom>
              <a:avLst/>
              <a:gdLst/>
              <a:ahLst/>
              <a:cxnLst/>
              <a:rect r="r" b="b" t="t" l="l"/>
              <a:pathLst>
                <a:path h="8926800" w="9949800">
                  <a:moveTo>
                    <a:pt x="0" y="0"/>
                  </a:moveTo>
                  <a:lnTo>
                    <a:pt x="9949800" y="0"/>
                  </a:lnTo>
                  <a:lnTo>
                    <a:pt x="9949800" y="8926800"/>
                  </a:lnTo>
                  <a:lnTo>
                    <a:pt x="0" y="892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9949800" cy="903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19"/>
                </a:lnSpc>
              </a:pPr>
              <a:r>
                <a:rPr lang="en-US" b="true" sz="25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Features Tracked: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Sprint Summary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&amp;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Active Sprint View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Epics, Stories, Tasks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Backlog Items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Cases, Executions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Pre-conditions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(via Xray)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Dashboards &amp; Custom Filters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with execution screenshots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845420" y="5564899"/>
            <a:ext cx="11452105" cy="5510458"/>
          </a:xfrm>
          <a:custGeom>
            <a:avLst/>
            <a:gdLst/>
            <a:ahLst/>
            <a:cxnLst/>
            <a:rect r="r" b="b" t="t" l="l"/>
            <a:pathLst>
              <a:path h="5510458" w="11452105">
                <a:moveTo>
                  <a:pt x="0" y="0"/>
                </a:moveTo>
                <a:lnTo>
                  <a:pt x="11452105" y="0"/>
                </a:lnTo>
                <a:lnTo>
                  <a:pt x="11452105" y="5510457"/>
                </a:lnTo>
                <a:lnTo>
                  <a:pt x="0" y="5510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96758" y="4945774"/>
            <a:ext cx="49494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Sprint Planning  Board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72175" y="2288737"/>
            <a:ext cx="16738200" cy="692550"/>
            <a:chOff x="0" y="0"/>
            <a:chExt cx="22317600" cy="92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17601" cy="923400"/>
            </a:xfrm>
            <a:custGeom>
              <a:avLst/>
              <a:gdLst/>
              <a:ahLst/>
              <a:cxnLst/>
              <a:rect r="r" b="b" t="t" l="l"/>
              <a:pathLst>
                <a:path h="923400" w="22317601">
                  <a:moveTo>
                    <a:pt x="0" y="0"/>
                  </a:moveTo>
                  <a:lnTo>
                    <a:pt x="22317601" y="0"/>
                  </a:lnTo>
                  <a:lnTo>
                    <a:pt x="22317601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17600" cy="980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9525" y="2981288"/>
            <a:ext cx="8922769" cy="4811938"/>
          </a:xfrm>
          <a:custGeom>
            <a:avLst/>
            <a:gdLst/>
            <a:ahLst/>
            <a:cxnLst/>
            <a:rect r="r" b="b" t="t" l="l"/>
            <a:pathLst>
              <a:path h="4811938" w="8922769">
                <a:moveTo>
                  <a:pt x="0" y="0"/>
                </a:moveTo>
                <a:lnTo>
                  <a:pt x="8922769" y="0"/>
                </a:lnTo>
                <a:lnTo>
                  <a:pt x="8922769" y="4811938"/>
                </a:lnTo>
                <a:lnTo>
                  <a:pt x="0" y="48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61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3244" y="5764037"/>
            <a:ext cx="10035931" cy="4522963"/>
          </a:xfrm>
          <a:custGeom>
            <a:avLst/>
            <a:gdLst/>
            <a:ahLst/>
            <a:cxnLst/>
            <a:rect r="r" b="b" t="t" l="l"/>
            <a:pathLst>
              <a:path h="4522963" w="10035931">
                <a:moveTo>
                  <a:pt x="0" y="0"/>
                </a:moveTo>
                <a:lnTo>
                  <a:pt x="10035931" y="0"/>
                </a:lnTo>
                <a:lnTo>
                  <a:pt x="10035931" y="4522963"/>
                </a:lnTo>
                <a:lnTo>
                  <a:pt x="0" y="452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16552" y="2362163"/>
            <a:ext cx="3176191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Linking Issues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7877" y="5193413"/>
            <a:ext cx="8293079" cy="106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b="true" sz="3278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</a:t>
            </a:r>
            <a:r>
              <a:rPr lang="en-US" b="true" sz="3278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EXECUTION RESULTS USING XRAY​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9525" y="3067897"/>
            <a:ext cx="11156369" cy="4151207"/>
          </a:xfrm>
          <a:custGeom>
            <a:avLst/>
            <a:gdLst/>
            <a:ahLst/>
            <a:cxnLst/>
            <a:rect r="r" b="b" t="t" l="l"/>
            <a:pathLst>
              <a:path h="4151207" w="11156369">
                <a:moveTo>
                  <a:pt x="0" y="0"/>
                </a:moveTo>
                <a:lnTo>
                  <a:pt x="11156369" y="0"/>
                </a:lnTo>
                <a:lnTo>
                  <a:pt x="11156369" y="4151206"/>
                </a:lnTo>
                <a:lnTo>
                  <a:pt x="0" y="4151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65342" y="6269715"/>
            <a:ext cx="12532183" cy="4017285"/>
          </a:xfrm>
          <a:custGeom>
            <a:avLst/>
            <a:gdLst/>
            <a:ahLst/>
            <a:cxnLst/>
            <a:rect r="r" b="b" t="t" l="l"/>
            <a:pathLst>
              <a:path h="4017285" w="12532183">
                <a:moveTo>
                  <a:pt x="0" y="0"/>
                </a:moveTo>
                <a:lnTo>
                  <a:pt x="12532183" y="0"/>
                </a:lnTo>
                <a:lnTo>
                  <a:pt x="12532183" y="4017285"/>
                </a:lnTo>
                <a:lnTo>
                  <a:pt x="0" y="401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29888" y="5650590"/>
            <a:ext cx="306556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Velocity Chart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93542" y="2448772"/>
            <a:ext cx="2971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Burnup Chart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58" y="1308000"/>
            <a:ext cx="12137556" cy="692497"/>
            <a:chOff x="0" y="0"/>
            <a:chExt cx="16183408" cy="9233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83408" cy="923330"/>
            </a:xfrm>
            <a:custGeom>
              <a:avLst/>
              <a:gdLst/>
              <a:ahLst/>
              <a:cxnLst/>
              <a:rect r="r" b="b" t="t" l="l"/>
              <a:pathLst>
                <a:path h="923330" w="16183408">
                  <a:moveTo>
                    <a:pt x="0" y="0"/>
                  </a:moveTo>
                  <a:lnTo>
                    <a:pt x="16183408" y="0"/>
                  </a:lnTo>
                  <a:lnTo>
                    <a:pt x="16183408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6183408" cy="999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69550" y="2289862"/>
            <a:ext cx="15796800" cy="7601850"/>
            <a:chOff x="0" y="0"/>
            <a:chExt cx="21062400" cy="10135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62400" cy="10135800"/>
            </a:xfrm>
            <a:custGeom>
              <a:avLst/>
              <a:gdLst/>
              <a:ahLst/>
              <a:cxnLst/>
              <a:rect r="r" b="b" t="t" l="l"/>
              <a:pathLst>
                <a:path h="10135800" w="21062400">
                  <a:moveTo>
                    <a:pt x="0" y="0"/>
                  </a:moveTo>
                  <a:lnTo>
                    <a:pt x="21062400" y="0"/>
                  </a:lnTo>
                  <a:lnTo>
                    <a:pt x="21062400" y="10135800"/>
                  </a:lnTo>
                  <a:lnTo>
                    <a:pt x="0" y="1013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062400" cy="10192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60082" indent="-330041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GAINED COMPREHENSIVE QUALITY ENGINEERING SKILLS ACROSS MANUAL, AUTOMATION, API, MOBILE, AND PERFORMANCE TESTING.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35636" indent="-317818" lvl="1">
                <a:lnSpc>
                  <a:spcPts val="3120"/>
                </a:lnSpc>
                <a:buFont typeface="Arial"/>
                <a:buChar char="•"/>
              </a:pPr>
              <a:r>
                <a:rPr lang="en-US" sz="26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DEVELOPED AND MAINTAINED SCALABLE TEST AUTOMATION FRAMEWORKS USING INDUSTRY TOOLS AND BEST PRACTICES.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39751" indent="-269876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DESIGNED STRUCTURED SELENIUM WEB UI TEST CASES USING JAVA, TESTNG, AND THE PAGE OBJECT MODEL (POM) FOR MAINTAINABILITY AND SCALABILITY.</a:t>
              </a:r>
            </a:p>
            <a:p>
              <a:pPr algn="l">
                <a:lnSpc>
                  <a:spcPts val="3240"/>
                </a:lnSpc>
              </a:pPr>
            </a:p>
            <a:p>
              <a:pPr algn="l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MANAGED END-TO-END TEST EXECUTION, REPORTING, AND DEFECT TRACKING EFFECTIVELY USING JIRA AND XRAY..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35636" indent="-317818" lvl="1">
                <a:lnSpc>
                  <a:spcPts val="3120"/>
                </a:lnSpc>
                <a:buFont typeface="Arial"/>
                <a:buChar char="•"/>
              </a:pPr>
              <a:r>
                <a:rPr lang="en-US" sz="26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BUILT AND VALIDATED POSTMAN API TESTS COVERING MAJOR HTTP METHODS (GET, POST, PUT, DELETE), WITH CHECKS ON STATUS CODES, RESPONSE BODY, HEADERS, AND PERFORMANCE.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60082" indent="-330041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STRENGTHENED PRACTICAL EXPERIENCE WITH MOBILE AUTOMATION AND PERFORMANCE TESTING TOOLS.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" y="3042926"/>
            <a:ext cx="8258175" cy="4201150"/>
            <a:chOff x="0" y="0"/>
            <a:chExt cx="11010900" cy="5601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10900" cy="5601534"/>
            </a:xfrm>
            <a:custGeom>
              <a:avLst/>
              <a:gdLst/>
              <a:ahLst/>
              <a:cxnLst/>
              <a:rect r="r" b="b" t="t" l="l"/>
              <a:pathLst>
                <a:path h="5601534" w="11010900">
                  <a:moveTo>
                    <a:pt x="0" y="0"/>
                  </a:moveTo>
                  <a:lnTo>
                    <a:pt x="11010900" y="0"/>
                  </a:lnTo>
                  <a:lnTo>
                    <a:pt x="11010900" y="5601534"/>
                  </a:lnTo>
                  <a:lnTo>
                    <a:pt x="0" y="5601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57175"/>
              <a:ext cx="11010900" cy="58587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5840"/>
                </a:lnSpc>
              </a:pPr>
              <a:r>
                <a:rPr lang="en-US" b="true" sz="132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85934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353339"/>
            <a:ext cx="8509730" cy="553998"/>
            <a:chOff x="0" y="0"/>
            <a:chExt cx="11346306" cy="738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46306" cy="738664"/>
            </a:xfrm>
            <a:custGeom>
              <a:avLst/>
              <a:gdLst/>
              <a:ahLst/>
              <a:cxnLst/>
              <a:rect r="r" b="b" t="t" l="l"/>
              <a:pathLst>
                <a:path h="738664" w="11346306">
                  <a:moveTo>
                    <a:pt x="0" y="0"/>
                  </a:moveTo>
                  <a:lnTo>
                    <a:pt x="11346306" y="0"/>
                  </a:lnTo>
                  <a:lnTo>
                    <a:pt x="1134630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346306" cy="7958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of the Capstone 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Freeform 6" id="6" descr="A picture containing outdoor, jumping, air  Description automatically generated"/>
          <p:cNvSpPr/>
          <p:nvPr/>
        </p:nvSpPr>
        <p:spPr>
          <a:xfrm flipH="false" flipV="false" rot="0">
            <a:off x="11558458" y="1"/>
            <a:ext cx="6729542" cy="10287000"/>
          </a:xfrm>
          <a:custGeom>
            <a:avLst/>
            <a:gdLst/>
            <a:ahLst/>
            <a:cxnLst/>
            <a:rect r="r" b="b" t="t" l="l"/>
            <a:pathLst>
              <a:path h="10287000" w="6729542">
                <a:moveTo>
                  <a:pt x="0" y="0"/>
                </a:moveTo>
                <a:lnTo>
                  <a:pt x="6729542" y="0"/>
                </a:lnTo>
                <a:lnTo>
                  <a:pt x="6729542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0" r="-22017" b="0"/>
            </a:stretch>
          </a:blipFill>
        </p:spPr>
      </p:sp>
      <p:sp>
        <p:nvSpPr>
          <p:cNvPr name="AutoShape 7" id="7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69550" y="2080650"/>
            <a:ext cx="9458550" cy="7950600"/>
            <a:chOff x="0" y="0"/>
            <a:chExt cx="12611400" cy="1060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1400" cy="10600800"/>
            </a:xfrm>
            <a:custGeom>
              <a:avLst/>
              <a:gdLst/>
              <a:ahLst/>
              <a:cxnLst/>
              <a:rect r="r" b="b" t="t" l="l"/>
              <a:pathLst>
                <a:path h="10600800" w="12611400">
                  <a:moveTo>
                    <a:pt x="0" y="0"/>
                  </a:moveTo>
                  <a:lnTo>
                    <a:pt x="12611400" y="0"/>
                  </a:lnTo>
                  <a:lnTo>
                    <a:pt x="12611400" y="10600800"/>
                  </a:lnTo>
                  <a:lnTo>
                    <a:pt x="0" y="1060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611400" cy="10648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Demonstrate end-to-end Quality Engineering skills with automated testing for web and APIs.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Develop scalable Selenium WebDriver UI tests using Page Object Model, logging, and assertions.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Create Postman API automation collections and run via Newman locally.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Manage test execution, reporting, and tracking using Jira and Xray.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Optionally implemented performance testing (JMeter).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Integrate tests and code into GitHub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353339"/>
            <a:ext cx="8509950" cy="553950"/>
            <a:chOff x="0" y="0"/>
            <a:chExt cx="11346600" cy="738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46600" cy="738600"/>
            </a:xfrm>
            <a:custGeom>
              <a:avLst/>
              <a:gdLst/>
              <a:ahLst/>
              <a:cxnLst/>
              <a:rect r="r" b="b" t="t" l="l"/>
              <a:pathLst>
                <a:path h="738600" w="11346600">
                  <a:moveTo>
                    <a:pt x="0" y="0"/>
                  </a:moveTo>
                  <a:lnTo>
                    <a:pt x="11346600" y="0"/>
                  </a:lnTo>
                  <a:lnTo>
                    <a:pt x="11346600" y="738600"/>
                  </a:lnTo>
                  <a:lnTo>
                    <a:pt x="0" y="73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346600" cy="795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Reference Links :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Freeform 6" id="6" descr="A picture containing outdoor, jumping, air  Description automatically generated"/>
          <p:cNvSpPr/>
          <p:nvPr/>
        </p:nvSpPr>
        <p:spPr>
          <a:xfrm flipH="false" flipV="false" rot="0">
            <a:off x="11558458" y="1"/>
            <a:ext cx="6729542" cy="10287000"/>
          </a:xfrm>
          <a:custGeom>
            <a:avLst/>
            <a:gdLst/>
            <a:ahLst/>
            <a:cxnLst/>
            <a:rect r="r" b="b" t="t" l="l"/>
            <a:pathLst>
              <a:path h="10287000" w="6729542">
                <a:moveTo>
                  <a:pt x="0" y="0"/>
                </a:moveTo>
                <a:lnTo>
                  <a:pt x="6729542" y="0"/>
                </a:lnTo>
                <a:lnTo>
                  <a:pt x="6729542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" t="0" r="-22018" b="0"/>
            </a:stretch>
          </a:blipFill>
        </p:spPr>
      </p:sp>
      <p:sp>
        <p:nvSpPr>
          <p:cNvPr name="AutoShape 7" id="7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85775" y="2150363"/>
            <a:ext cx="9458550" cy="7950600"/>
            <a:chOff x="0" y="0"/>
            <a:chExt cx="12611400" cy="1060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1400" cy="10600800"/>
            </a:xfrm>
            <a:custGeom>
              <a:avLst/>
              <a:gdLst/>
              <a:ahLst/>
              <a:cxnLst/>
              <a:rect r="r" b="b" t="t" l="l"/>
              <a:pathLst>
                <a:path h="10600800" w="12611400">
                  <a:moveTo>
                    <a:pt x="0" y="0"/>
                  </a:moveTo>
                  <a:lnTo>
                    <a:pt x="12611400" y="0"/>
                  </a:lnTo>
                  <a:lnTo>
                    <a:pt x="12611400" y="10600800"/>
                  </a:lnTo>
                  <a:lnTo>
                    <a:pt x="0" y="1060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611400" cy="10638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4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Links </a:t>
              </a:r>
            </a:p>
            <a:p>
              <a:pPr algn="l">
                <a:lnSpc>
                  <a:spcPts val="2340"/>
                </a:lnSpc>
              </a:pPr>
            </a:p>
            <a:p>
              <a:pPr algn="l">
                <a:lnSpc>
                  <a:spcPts val="234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Web Application</a:t>
              </a:r>
            </a:p>
            <a:p>
              <a:pPr algn="l" marL="571824" indent="-285912" lvl="1">
                <a:lnSpc>
                  <a:spcPts val="2690"/>
                </a:lnSpc>
                <a:buFont typeface="Arial"/>
                <a:buChar char="•"/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1950" u="sng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  <a:hlinkClick r:id="rId5" tooltip="https://opensource-demo.orangehrmlive.com/web/index.php/auth/login"/>
                </a:rPr>
                <a:t>https://opensource-demo.orangehrmlive.com/web/index.php/auth/login</a:t>
              </a:r>
            </a:p>
            <a:p>
              <a:pPr algn="l">
                <a:lnSpc>
                  <a:spcPts val="2690"/>
                </a:lnSpc>
              </a:pPr>
            </a:p>
            <a:p>
              <a:pPr algn="l">
                <a:lnSpc>
                  <a:spcPts val="269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API Base URL</a:t>
              </a:r>
            </a:p>
            <a:p>
              <a:pPr algn="l" marL="571976" indent="-285988" lvl="1">
                <a:lnSpc>
                  <a:spcPts val="2690"/>
                </a:lnSpc>
                <a:buFont typeface="Arial"/>
                <a:buChar char="•"/>
              </a:pPr>
              <a:r>
                <a:rPr lang="en-US" sz="1950" u="sng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https://reqres.in/</a:t>
              </a:r>
            </a:p>
            <a:p>
              <a:pPr algn="l">
                <a:lnSpc>
                  <a:spcPts val="2690"/>
                </a:lnSpc>
              </a:pPr>
            </a:p>
            <a:p>
              <a:pPr algn="l" marL="571976" indent="-285988" lvl="1">
                <a:lnSpc>
                  <a:spcPts val="269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GitHub Repository</a:t>
              </a:r>
            </a:p>
            <a:p>
              <a:pPr algn="l" marL="421005" indent="-210502" lvl="1">
                <a:lnSpc>
                  <a:spcPts val="2690"/>
                </a:lnSpc>
                <a:buFont typeface="Arial"/>
                <a:buChar char="•"/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https://github.com/asc08rajat/CAPSTONE_COGNIXIA_WEB_API_MAY2025_RAJAT</a:t>
              </a:r>
            </a:p>
            <a:p>
              <a:pPr algn="l" marL="547483" indent="-273742" lvl="1">
                <a:lnSpc>
                  <a:spcPts val="2340"/>
                </a:lnSpc>
              </a:pPr>
            </a:p>
            <a:p>
              <a:pPr algn="l">
                <a:lnSpc>
                  <a:spcPts val="2690"/>
                </a:lnSpc>
              </a:pPr>
            </a:p>
            <a:p>
              <a:pPr algn="l">
                <a:lnSpc>
                  <a:spcPts val="2340"/>
                </a:lnSpc>
              </a:pPr>
            </a:p>
            <a:p>
              <a:pPr algn="l" marL="571976" indent="-285988" lvl="1">
                <a:lnSpc>
                  <a:spcPts val="23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0088" y="1139138"/>
            <a:ext cx="17051850" cy="732150"/>
            <a:chOff x="0" y="0"/>
            <a:chExt cx="22735800" cy="976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35800" cy="976200"/>
            </a:xfrm>
            <a:custGeom>
              <a:avLst/>
              <a:gdLst/>
              <a:ahLst/>
              <a:cxnLst/>
              <a:rect r="r" b="b" t="t" l="l"/>
              <a:pathLst>
                <a:path h="976200" w="22735800">
                  <a:moveTo>
                    <a:pt x="0" y="0"/>
                  </a:moveTo>
                  <a:lnTo>
                    <a:pt x="22735800" y="0"/>
                  </a:lnTo>
                  <a:lnTo>
                    <a:pt x="22735800" y="976200"/>
                  </a:lnTo>
                  <a:lnTo>
                    <a:pt x="0" y="97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2735800" cy="1052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Selenium Web UI Test Automation –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9075" y="2207419"/>
            <a:ext cx="8229600" cy="7915950"/>
            <a:chOff x="0" y="0"/>
            <a:chExt cx="10972800" cy="10554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72800" cy="10554600"/>
            </a:xfrm>
            <a:custGeom>
              <a:avLst/>
              <a:gdLst/>
              <a:ahLst/>
              <a:cxnLst/>
              <a:rect r="r" b="b" t="t" l="l"/>
              <a:pathLst>
                <a:path h="105546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554600"/>
                  </a:lnTo>
                  <a:lnTo>
                    <a:pt x="0" y="1055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972800" cy="10640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 Stack:</a:t>
              </a: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Java • Selenium WebDriver • TestNG • Maven</a:t>
              </a:r>
            </a:p>
            <a:p>
              <a:pPr algn="l">
                <a:lnSpc>
                  <a:spcPts val="3104"/>
                </a:lnSpc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Design Pattern:</a:t>
              </a: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Page Object Model (POM)</a:t>
              </a:r>
            </a:p>
            <a:p>
              <a:pPr algn="l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Features: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Automated tests for login, Add user, Search User, Logout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TestNG assertions and execution via testng_capstone.xml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Log4j logging for traceability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Headless mode and Headed via config.properties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2238" y="2289862"/>
            <a:ext cx="8473500" cy="6869700"/>
            <a:chOff x="0" y="0"/>
            <a:chExt cx="11298000" cy="915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98000" cy="9159600"/>
            </a:xfrm>
            <a:custGeom>
              <a:avLst/>
              <a:gdLst/>
              <a:ahLst/>
              <a:cxnLst/>
              <a:rect r="r" b="b" t="t" l="l"/>
              <a:pathLst>
                <a:path h="9159600" w="11298000">
                  <a:moveTo>
                    <a:pt x="0" y="0"/>
                  </a:moveTo>
                  <a:lnTo>
                    <a:pt x="11298000" y="0"/>
                  </a:lnTo>
                  <a:lnTo>
                    <a:pt x="11298000" y="9159600"/>
                  </a:lnTo>
                  <a:lnTo>
                    <a:pt x="0" y="915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1298000" cy="9245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Execution: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Run with: mvn test -Dsurefire.suiteXmlFiles=testng_capstone.xml</a:t>
              </a:r>
            </a:p>
            <a:p>
              <a:pPr algn="l">
                <a:lnSpc>
                  <a:spcPts val="3104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56761" y="2186362"/>
            <a:ext cx="7702386" cy="6807471"/>
          </a:xfrm>
          <a:custGeom>
            <a:avLst/>
            <a:gdLst/>
            <a:ahLst/>
            <a:cxnLst/>
            <a:rect r="r" b="b" t="t" l="l"/>
            <a:pathLst>
              <a:path h="6807471" w="7702386">
                <a:moveTo>
                  <a:pt x="0" y="0"/>
                </a:moveTo>
                <a:lnTo>
                  <a:pt x="7702386" y="0"/>
                </a:lnTo>
                <a:lnTo>
                  <a:pt x="7702386" y="6807472"/>
                </a:lnTo>
                <a:lnTo>
                  <a:pt x="0" y="6807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15" t="0" r="-42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631" y="2186362"/>
            <a:ext cx="6985865" cy="6253611"/>
          </a:xfrm>
          <a:custGeom>
            <a:avLst/>
            <a:gdLst/>
            <a:ahLst/>
            <a:cxnLst/>
            <a:rect r="r" b="b" t="t" l="l"/>
            <a:pathLst>
              <a:path h="6253611" w="6985865">
                <a:moveTo>
                  <a:pt x="0" y="0"/>
                </a:moveTo>
                <a:lnTo>
                  <a:pt x="6985865" y="0"/>
                </a:lnTo>
                <a:lnTo>
                  <a:pt x="6985865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08428" y="7106024"/>
            <a:ext cx="5748333" cy="2667901"/>
          </a:xfrm>
          <a:custGeom>
            <a:avLst/>
            <a:gdLst/>
            <a:ahLst/>
            <a:cxnLst/>
            <a:rect r="r" b="b" t="t" l="l"/>
            <a:pathLst>
              <a:path h="2667901" w="5748333">
                <a:moveTo>
                  <a:pt x="0" y="0"/>
                </a:moveTo>
                <a:lnTo>
                  <a:pt x="5748333" y="0"/>
                </a:lnTo>
                <a:lnTo>
                  <a:pt x="5748333" y="2667900"/>
                </a:lnTo>
                <a:lnTo>
                  <a:pt x="0" y="2667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23" r="0" b="-12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6123" y="1425573"/>
            <a:ext cx="241061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 Base.Java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4784" y="1425573"/>
            <a:ext cx="24350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LoginTest.Java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0273" y="2221008"/>
            <a:ext cx="7545855" cy="6299761"/>
          </a:xfrm>
          <a:custGeom>
            <a:avLst/>
            <a:gdLst/>
            <a:ahLst/>
            <a:cxnLst/>
            <a:rect r="r" b="b" t="t" l="l"/>
            <a:pathLst>
              <a:path h="6299761" w="7545855">
                <a:moveTo>
                  <a:pt x="0" y="0"/>
                </a:moveTo>
                <a:lnTo>
                  <a:pt x="7545855" y="0"/>
                </a:lnTo>
                <a:lnTo>
                  <a:pt x="7545855" y="6299761"/>
                </a:lnTo>
                <a:lnTo>
                  <a:pt x="0" y="629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566366"/>
            <a:ext cx="8429968" cy="5609045"/>
          </a:xfrm>
          <a:custGeom>
            <a:avLst/>
            <a:gdLst/>
            <a:ahLst/>
            <a:cxnLst/>
            <a:rect r="r" b="b" t="t" l="l"/>
            <a:pathLst>
              <a:path h="5609045" w="8429968">
                <a:moveTo>
                  <a:pt x="0" y="0"/>
                </a:moveTo>
                <a:lnTo>
                  <a:pt x="8429968" y="0"/>
                </a:lnTo>
                <a:lnTo>
                  <a:pt x="8429968" y="5609045"/>
                </a:lnTo>
                <a:lnTo>
                  <a:pt x="0" y="5609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777" y="1383506"/>
            <a:ext cx="946546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Login and  Logout Functionality Using Page Object Model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78631" y="2483644"/>
            <a:ext cx="7990925" cy="3876195"/>
          </a:xfrm>
          <a:custGeom>
            <a:avLst/>
            <a:gdLst/>
            <a:ahLst/>
            <a:cxnLst/>
            <a:rect r="r" b="b" t="t" l="l"/>
            <a:pathLst>
              <a:path h="3876195" w="7990925">
                <a:moveTo>
                  <a:pt x="0" y="0"/>
                </a:moveTo>
                <a:lnTo>
                  <a:pt x="7990925" y="0"/>
                </a:lnTo>
                <a:lnTo>
                  <a:pt x="7990925" y="3876195"/>
                </a:lnTo>
                <a:lnTo>
                  <a:pt x="0" y="387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2080" y="3598394"/>
            <a:ext cx="10058564" cy="3897694"/>
          </a:xfrm>
          <a:custGeom>
            <a:avLst/>
            <a:gdLst/>
            <a:ahLst/>
            <a:cxnLst/>
            <a:rect r="r" b="b" t="t" l="l"/>
            <a:pathLst>
              <a:path h="3897694" w="10058564">
                <a:moveTo>
                  <a:pt x="0" y="0"/>
                </a:moveTo>
                <a:lnTo>
                  <a:pt x="10058565" y="0"/>
                </a:lnTo>
                <a:lnTo>
                  <a:pt x="10058565" y="3897693"/>
                </a:lnTo>
                <a:lnTo>
                  <a:pt x="0" y="3897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680" y="7888845"/>
            <a:ext cx="6013693" cy="1369455"/>
          </a:xfrm>
          <a:custGeom>
            <a:avLst/>
            <a:gdLst/>
            <a:ahLst/>
            <a:cxnLst/>
            <a:rect r="r" b="b" t="t" l="l"/>
            <a:pathLst>
              <a:path h="1369455" w="6013693">
                <a:moveTo>
                  <a:pt x="0" y="0"/>
                </a:moveTo>
                <a:lnTo>
                  <a:pt x="6013693" y="0"/>
                </a:lnTo>
                <a:lnTo>
                  <a:pt x="6013693" y="1369455"/>
                </a:lnTo>
                <a:lnTo>
                  <a:pt x="0" y="1369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7680" y="1502569"/>
            <a:ext cx="38359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Testng_capstone.xml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36624" y="2868696"/>
            <a:ext cx="62016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Maven-Surefire plugin in Pom.xml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72212"/>
            <a:ext cx="31105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config.properties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95300" y="1139138"/>
            <a:ext cx="17435700" cy="697500"/>
            <a:chOff x="0" y="0"/>
            <a:chExt cx="23247600" cy="93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47600" cy="930000"/>
            </a:xfrm>
            <a:custGeom>
              <a:avLst/>
              <a:gdLst/>
              <a:ahLst/>
              <a:cxnLst/>
              <a:rect r="r" b="b" t="t" l="l"/>
              <a:pathLst>
                <a:path h="930000" w="23247600">
                  <a:moveTo>
                    <a:pt x="0" y="0"/>
                  </a:moveTo>
                  <a:lnTo>
                    <a:pt x="23247600" y="0"/>
                  </a:lnTo>
                  <a:lnTo>
                    <a:pt x="23247600" y="930000"/>
                  </a:lnTo>
                  <a:lnTo>
                    <a:pt x="0" y="93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247600" cy="996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79"/>
                </a:lnSpc>
              </a:pPr>
              <a:r>
                <a:rPr lang="en-US" b="true" sz="31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Results of the selenium project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4175" y="2254988"/>
            <a:ext cx="12727800" cy="1900800"/>
            <a:chOff x="0" y="0"/>
            <a:chExt cx="16970400" cy="2534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70400" cy="2534400"/>
            </a:xfrm>
            <a:custGeom>
              <a:avLst/>
              <a:gdLst/>
              <a:ahLst/>
              <a:cxnLst/>
              <a:rect r="r" b="b" t="t" l="l"/>
              <a:pathLst>
                <a:path h="2534400" w="16970400">
                  <a:moveTo>
                    <a:pt x="0" y="0"/>
                  </a:moveTo>
                  <a:lnTo>
                    <a:pt x="16970400" y="0"/>
                  </a:lnTo>
                  <a:lnTo>
                    <a:pt x="16970400" y="2534400"/>
                  </a:lnTo>
                  <a:lnTo>
                    <a:pt x="0" y="253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970400" cy="2582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Executed test from Command prompt.</a:t>
              </a: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Executed test in both Headless and Headed.</a:t>
              </a: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Run with: mvn test -Dsurefire.suiteXmlFiles=testng_capstone.xml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8631" y="3915744"/>
            <a:ext cx="10685112" cy="5342556"/>
          </a:xfrm>
          <a:custGeom>
            <a:avLst/>
            <a:gdLst/>
            <a:ahLst/>
            <a:cxnLst/>
            <a:rect r="r" b="b" t="t" l="l"/>
            <a:pathLst>
              <a:path h="5342556" w="10685112">
                <a:moveTo>
                  <a:pt x="0" y="0"/>
                </a:moveTo>
                <a:lnTo>
                  <a:pt x="10685112" y="0"/>
                </a:lnTo>
                <a:lnTo>
                  <a:pt x="10685112" y="5342556"/>
                </a:lnTo>
                <a:lnTo>
                  <a:pt x="0" y="534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05212" y="3989415"/>
            <a:ext cx="10643147" cy="5268885"/>
          </a:xfrm>
          <a:custGeom>
            <a:avLst/>
            <a:gdLst/>
            <a:ahLst/>
            <a:cxnLst/>
            <a:rect r="r" b="b" t="t" l="l"/>
            <a:pathLst>
              <a:path h="5268885" w="10643147">
                <a:moveTo>
                  <a:pt x="0" y="0"/>
                </a:moveTo>
                <a:lnTo>
                  <a:pt x="10643147" y="0"/>
                </a:lnTo>
                <a:lnTo>
                  <a:pt x="10643147" y="5268885"/>
                </a:lnTo>
                <a:lnTo>
                  <a:pt x="0" y="5268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DAGod1_lKkA</dc:identifier>
  <dcterms:modified xsi:type="dcterms:W3CDTF">2011-08-01T06:04:30Z</dcterms:modified>
  <cp:revision>1</cp:revision>
  <dc:title>HP - Capstone Project  - Presentation.pptx</dc:title>
</cp:coreProperties>
</file>